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7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8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1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828092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it-IT" dirty="0" smtClean="0"/>
              <a:t>IEC TC 34 </a:t>
            </a:r>
            <a:r>
              <a:rPr lang="it-IT" dirty="0" err="1" smtClean="0"/>
              <a:t>panels</a:t>
            </a:r>
            <a:r>
              <a:rPr lang="it-IT" dirty="0" smtClean="0"/>
              <a:t> – Milan - </a:t>
            </a:r>
            <a:r>
              <a:rPr lang="it-IT" dirty="0" err="1" smtClean="0"/>
              <a:t>January</a:t>
            </a:r>
            <a:r>
              <a:rPr lang="it-IT" dirty="0" smtClean="0"/>
              <a:t> 2013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7EC48-D49F-472D-9B3F-02E5B33A49F5}" type="datetimeFigureOut">
              <a:rPr lang="it-IT" smtClean="0"/>
              <a:pPr/>
              <a:t>06/12/2012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E799-33D4-44AE-BCD7-23F9FD65133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Picture 33" descr="logo CEI"/>
          <p:cNvPicPr>
            <a:picLocks noChangeAspect="1" noChangeArrowheads="1"/>
          </p:cNvPicPr>
          <p:nvPr userDrawn="1"/>
        </p:nvPicPr>
        <p:blipFill>
          <a:blip r:embed="rId13" cstate="print"/>
          <a:srcRect b="31795"/>
          <a:stretch>
            <a:fillRect/>
          </a:stretch>
        </p:blipFill>
        <p:spPr bwMode="auto">
          <a:xfrm>
            <a:off x="7812360" y="332656"/>
            <a:ext cx="758311" cy="648072"/>
          </a:xfrm>
          <a:prstGeom prst="rect">
            <a:avLst/>
          </a:prstGeom>
          <a:noFill/>
        </p:spPr>
      </p:pic>
      <p:cxnSp>
        <p:nvCxnSpPr>
          <p:cNvPr id="9" name="Connettore 1 8"/>
          <p:cNvCxnSpPr/>
          <p:nvPr userDrawn="1"/>
        </p:nvCxnSpPr>
        <p:spPr>
          <a:xfrm>
            <a:off x="467544" y="1124744"/>
            <a:ext cx="8215370" cy="0"/>
          </a:xfrm>
          <a:prstGeom prst="line">
            <a:avLst/>
          </a:prstGeom>
          <a:ln w="25400">
            <a:solidFill>
              <a:srgbClr val="007A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4"/>
          <p:cNvSpPr txBox="1">
            <a:spLocks/>
          </p:cNvSpPr>
          <p:nvPr userDrawn="1"/>
        </p:nvSpPr>
        <p:spPr>
          <a:xfrm>
            <a:off x="467544" y="6309320"/>
            <a:ext cx="8280920" cy="365125"/>
          </a:xfrm>
          <a:prstGeom prst="rect">
            <a:avLst/>
          </a:prstGeom>
          <a:solidFill>
            <a:srgbClr val="007A38"/>
          </a:solidFill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IEC TC 34 panels – Milan - January 2013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zambelli@ceiweb.it" TargetMode="External"/><Relationship Id="rId2" Type="http://schemas.openxmlformats.org/officeDocument/2006/relationships/hyperlink" Target="mailto:rusnati@assil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stradale.it/pdf/ORARIO_STARFLY_AL_PUBBLICO_010909.pdf" TargetMode="External"/><Relationship Id="rId2" Type="http://schemas.openxmlformats.org/officeDocument/2006/relationships/hyperlink" Target="http://www.milanomalpensa1.eu/en/accessibility-and-parking/means-of-transport/arriving-by-tra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ostradale.i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tarhotel%20ECHO.doc" TargetMode="External"/><Relationship Id="rId2" Type="http://schemas.openxmlformats.org/officeDocument/2006/relationships/hyperlink" Target="mailto:reservations.echo.mi@starhotels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Starhotel%20RITZ.doc" TargetMode="External"/><Relationship Id="rId4" Type="http://schemas.openxmlformats.org/officeDocument/2006/relationships/hyperlink" Target="mailto:ritz.mi@starhotels.i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otelgammamilano.it" TargetMode="External"/><Relationship Id="rId2" Type="http://schemas.openxmlformats.org/officeDocument/2006/relationships/hyperlink" Target="mailto:prenotazioni.doriagrandhotel@adihotel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IEC TC 34 Panels to be held in Milan hosted by the</a:t>
            </a:r>
            <a:br>
              <a:rPr lang="en-GB" b="1" dirty="0" smtClean="0"/>
            </a:br>
            <a:r>
              <a:rPr lang="en-GB" b="1" dirty="0" smtClean="0"/>
              <a:t>Italian National Committee - CEI </a:t>
            </a:r>
            <a:endParaRPr lang="en-GB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6480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14 – 25 January 2013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Practical information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1343025" indent="-1343025">
              <a:buNone/>
              <a:tabLst>
                <a:tab pos="1343025" algn="l"/>
              </a:tabLst>
            </a:pPr>
            <a:r>
              <a:rPr lang="en-GB" sz="2600" i="1" dirty="0" smtClean="0">
                <a:latin typeface="Gill Sans MT" pitchFamily="34" charset="0"/>
              </a:rPr>
              <a:t>Weather</a:t>
            </a:r>
            <a:r>
              <a:rPr lang="en-GB" sz="2600" dirty="0" smtClean="0">
                <a:latin typeface="Gill Sans MT" pitchFamily="34" charset="0"/>
              </a:rPr>
              <a:t>: January is the coldest month of the year and the temperature normally is around 0°C</a:t>
            </a:r>
          </a:p>
          <a:p>
            <a:pPr marL="1612900" indent="-1612900">
              <a:buNone/>
            </a:pPr>
            <a:r>
              <a:rPr lang="en-GB" sz="2600" i="1" dirty="0" smtClean="0">
                <a:latin typeface="Gill Sans MT" pitchFamily="34" charset="0"/>
              </a:rPr>
              <a:t>Currency</a:t>
            </a:r>
            <a:r>
              <a:rPr lang="en-GB" sz="2600" dirty="0" smtClean="0">
                <a:latin typeface="Gill Sans MT" pitchFamily="34" charset="0"/>
              </a:rPr>
              <a:t>: Euro</a:t>
            </a:r>
          </a:p>
          <a:p>
            <a:pPr marL="1885950" indent="-1885950">
              <a:buNone/>
            </a:pPr>
            <a:r>
              <a:rPr lang="en-GB" sz="2600" i="1" dirty="0" smtClean="0">
                <a:latin typeface="Gill Sans MT" pitchFamily="34" charset="0"/>
              </a:rPr>
              <a:t>Socket outlet</a:t>
            </a:r>
            <a:r>
              <a:rPr lang="en-GB" sz="2600" dirty="0" smtClean="0">
                <a:latin typeface="Gill Sans MT" pitchFamily="34" charset="0"/>
              </a:rPr>
              <a:t>: Italian socket outlets are compatible with the 2P plug 2,5 A. In some cases </a:t>
            </a:r>
            <a:r>
              <a:rPr lang="en-GB" sz="2600" dirty="0" err="1" smtClean="0">
                <a:latin typeface="Gill Sans MT" pitchFamily="34" charset="0"/>
              </a:rPr>
              <a:t>Schuko</a:t>
            </a:r>
            <a:r>
              <a:rPr lang="en-GB" sz="2600" dirty="0" smtClean="0">
                <a:latin typeface="Gill Sans MT" pitchFamily="34" charset="0"/>
              </a:rPr>
              <a:t> socket outlets are available</a:t>
            </a:r>
          </a:p>
          <a:p>
            <a:pPr marL="1612900" indent="-1612900">
              <a:buNone/>
            </a:pPr>
            <a:r>
              <a:rPr lang="en-GB" sz="2600" i="1" dirty="0" smtClean="0">
                <a:latin typeface="Gill Sans MT" pitchFamily="34" charset="0"/>
              </a:rPr>
              <a:t>Rated voltage and frequency</a:t>
            </a:r>
            <a:r>
              <a:rPr lang="en-GB" sz="2600" dirty="0" smtClean="0">
                <a:latin typeface="Gill Sans MT" pitchFamily="34" charset="0"/>
              </a:rPr>
              <a:t>: 230 V - 50 Hz</a:t>
            </a:r>
            <a:endParaRPr lang="en-GB" sz="2600" dirty="0">
              <a:latin typeface="Gill Sans MT" pitchFamily="34" charset="0"/>
            </a:endParaRPr>
          </a:p>
          <a:p>
            <a:pPr marL="2698750" indent="-2698750">
              <a:buNone/>
            </a:pPr>
            <a:r>
              <a:rPr lang="en-GB" sz="2600" i="1" dirty="0" smtClean="0">
                <a:latin typeface="Gill Sans MT" pitchFamily="34" charset="0"/>
              </a:rPr>
              <a:t>Internet connection</a:t>
            </a:r>
            <a:r>
              <a:rPr lang="en-GB" sz="2600" dirty="0" smtClean="0">
                <a:latin typeface="Gill Sans MT" pitchFamily="34" charset="0"/>
              </a:rPr>
              <a:t>: all meeting rooms are provided with Wi-Fi for free Internet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Contacts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If you need further support or have any further questions please do not hesitate to contact us. We will be happy to help you!</a:t>
            </a:r>
          </a:p>
          <a:p>
            <a:endParaRPr lang="de-AT" sz="4000" dirty="0" smtClean="0">
              <a:solidFill>
                <a:schemeClr val="tx1"/>
              </a:solidFill>
            </a:endParaRPr>
          </a:p>
          <a:p>
            <a:endParaRPr lang="de-AT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AT" sz="4000" b="1" dirty="0" smtClean="0"/>
              <a:t>Franco Rusnati</a:t>
            </a:r>
            <a:endParaRPr lang="de-AT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AT" sz="4000" dirty="0" smtClean="0">
                <a:solidFill>
                  <a:schemeClr val="tx1"/>
                </a:solidFill>
              </a:rPr>
              <a:t>Phone: +39 02 97373352</a:t>
            </a:r>
          </a:p>
          <a:p>
            <a:pPr>
              <a:buNone/>
            </a:pPr>
            <a:r>
              <a:rPr lang="de-AT" sz="4000" dirty="0" smtClean="0">
                <a:solidFill>
                  <a:schemeClr val="tx1"/>
                </a:solidFill>
              </a:rPr>
              <a:t>Mobile: +39 331 6586857</a:t>
            </a:r>
          </a:p>
          <a:p>
            <a:pPr>
              <a:buNone/>
            </a:pPr>
            <a:r>
              <a:rPr lang="de-AT" sz="4000" dirty="0" smtClean="0">
                <a:solidFill>
                  <a:schemeClr val="tx1"/>
                </a:solidFill>
              </a:rPr>
              <a:t>Email: </a:t>
            </a:r>
            <a:r>
              <a:rPr lang="de-AT" sz="4000" dirty="0" smtClean="0">
                <a:hlinkClick r:id="rId2"/>
              </a:rPr>
              <a:t>rusnati@assil.it</a:t>
            </a:r>
            <a:endParaRPr lang="de-AT" sz="4000" dirty="0" smtClean="0"/>
          </a:p>
          <a:p>
            <a:pPr>
              <a:buNone/>
            </a:pPr>
            <a:endParaRPr lang="de-AT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AT" sz="4000" b="1" dirty="0" smtClean="0">
                <a:solidFill>
                  <a:schemeClr val="tx1"/>
                </a:solidFill>
              </a:rPr>
              <a:t>Daniela Zambelli</a:t>
            </a:r>
          </a:p>
          <a:p>
            <a:pPr>
              <a:buNone/>
            </a:pPr>
            <a:r>
              <a:rPr lang="de-AT" sz="4000" dirty="0" smtClean="0">
                <a:solidFill>
                  <a:schemeClr val="tx1"/>
                </a:solidFill>
              </a:rPr>
              <a:t>Phone: +39 02 21006 246</a:t>
            </a:r>
          </a:p>
          <a:p>
            <a:pPr>
              <a:buNone/>
            </a:pPr>
            <a:r>
              <a:rPr lang="de-AT" sz="4000" dirty="0" smtClean="0">
                <a:solidFill>
                  <a:schemeClr val="tx1"/>
                </a:solidFill>
              </a:rPr>
              <a:t>Email: </a:t>
            </a:r>
            <a:r>
              <a:rPr lang="de-AT" sz="4000" dirty="0" smtClean="0">
                <a:solidFill>
                  <a:schemeClr val="tx1"/>
                </a:solidFill>
                <a:hlinkClick r:id="rId3"/>
              </a:rPr>
              <a:t>zambelli@ceiweb.it</a:t>
            </a:r>
            <a:endParaRPr lang="de-AT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Gill Sans MT" pitchFamily="34" charset="0"/>
              </a:rPr>
              <a:t>Meeting schedule</a:t>
            </a:r>
            <a:br>
              <a:rPr lang="en-GB" sz="4000" b="1" dirty="0" smtClean="0">
                <a:latin typeface="Gill Sans MT" pitchFamily="34" charset="0"/>
              </a:rPr>
            </a:br>
            <a:endParaRPr lang="en-GB" sz="3100" b="1" dirty="0">
              <a:latin typeface="Gill Sans MT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7082175"/>
              </p:ext>
            </p:extLst>
          </p:nvPr>
        </p:nvGraphicFramePr>
        <p:xfrm>
          <a:off x="179512" y="1268760"/>
          <a:ext cx="8784980" cy="2160240"/>
        </p:xfrm>
        <a:graphic>
          <a:graphicData uri="http://schemas.openxmlformats.org/drawingml/2006/table">
            <a:tbl>
              <a:tblPr/>
              <a:tblGrid>
                <a:gridCol w="360040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</a:tblGrid>
              <a:tr h="230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MONDAY 14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TUESDAY 15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WEDNESDAY 16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THURSDAY 17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FRIDAY 18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0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4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Component </a:t>
                      </a:r>
                      <a:b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Reliability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</a:t>
                      </a: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LED</a:t>
                      </a:r>
                      <a:b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Panel</a:t>
                      </a:r>
                      <a: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 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LED</a:t>
                      </a:r>
                      <a:b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Panel</a:t>
                      </a:r>
                      <a: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</a:t>
                      </a: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n. 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LED</a:t>
                      </a:r>
                      <a:b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Luminaire</a:t>
                      </a:r>
                      <a:b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Perf.</a:t>
                      </a:r>
                      <a: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 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LED</a:t>
                      </a:r>
                      <a:br>
                        <a:rPr lang="it-IT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Retrofit</a:t>
                      </a:r>
                      <a:r>
                        <a:rPr lang="it-IT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it-IT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it-IT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 9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4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LED T&amp;D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it-IT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3309208"/>
              </p:ext>
            </p:extLst>
          </p:nvPr>
        </p:nvGraphicFramePr>
        <p:xfrm>
          <a:off x="179512" y="3573016"/>
          <a:ext cx="8784979" cy="2400720"/>
        </p:xfrm>
        <a:graphic>
          <a:graphicData uri="http://schemas.openxmlformats.org/drawingml/2006/table">
            <a:tbl>
              <a:tblPr/>
              <a:tblGrid>
                <a:gridCol w="360040"/>
                <a:gridCol w="656451"/>
                <a:gridCol w="647374"/>
                <a:gridCol w="647374"/>
                <a:gridCol w="647374"/>
                <a:gridCol w="647374"/>
                <a:gridCol w="647374"/>
                <a:gridCol w="647374"/>
                <a:gridCol w="647374"/>
                <a:gridCol w="647374"/>
                <a:gridCol w="647374"/>
                <a:gridCol w="647374"/>
                <a:gridCol w="647374"/>
                <a:gridCol w="647374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MONDAY 21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TUESDAY 22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WEDNESDAY 23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THURSDAY 24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FRIDAY 25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1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GB" sz="900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GB" sz="9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room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9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LUMEX</a:t>
                      </a:r>
                      <a:b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IP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5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DALI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9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IEC 60968 </a:t>
                      </a:r>
                    </a:p>
                    <a:p>
                      <a:pPr algn="ctr"/>
                      <a:r>
                        <a:rPr lang="en-GB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CFLi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Safety</a:t>
                      </a:r>
                      <a:endParaRPr lang="it-IT" sz="9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4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LUMEX</a:t>
                      </a:r>
                      <a:b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PAP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</a:t>
                      </a: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DALI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IEC 60969 </a:t>
                      </a:r>
                      <a:r>
                        <a:rPr lang="en-GB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CFLi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it-IT" sz="9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</a:t>
                      </a: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4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LUMEX</a:t>
                      </a:r>
                      <a:b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PAP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COMEX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Safety software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CFLi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Perf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tiers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GB" sz="9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15)</a:t>
                      </a:r>
                      <a:endParaRPr lang="it-IT" sz="900" b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4</a:t>
                      </a:r>
                      <a:endParaRPr lang="it-IT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COMEX CG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5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PRESCO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HID </a:t>
                      </a:r>
                      <a:r>
                        <a:rPr lang="en-GB" sz="9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perf</a:t>
                      </a:r>
                      <a:r>
                        <a:rPr lang="en-GB" sz="9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9</a:t>
                      </a: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COMEX PT HID perf.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9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007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pm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LUMEX</a:t>
                      </a:r>
                      <a:b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ELP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5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IEC 60901 CFL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non-</a:t>
                      </a:r>
                      <a:r>
                        <a:rPr lang="en-GB" sz="9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dimming (</a:t>
                      </a:r>
                      <a:r>
                        <a:rPr lang="en-GB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15)</a:t>
                      </a:r>
                      <a:endParaRPr lang="it-IT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4</a:t>
                      </a:r>
                      <a:endParaRPr lang="it-IT" sz="9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002" marR="430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TC34</a:t>
                      </a:r>
                      <a:b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IC</a:t>
                      </a: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/>
                      </a:r>
                      <a:b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GB" sz="9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(20)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Room n.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it-IT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20880" cy="778098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Meeting Venue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it-IT" b="1" dirty="0" smtClean="0"/>
              <a:t>CEI</a:t>
            </a:r>
          </a:p>
          <a:p>
            <a:pPr>
              <a:buNone/>
            </a:pPr>
            <a:r>
              <a:rPr lang="it-IT" dirty="0" smtClean="0"/>
              <a:t>Comitato Elettrotecnico Italiano</a:t>
            </a:r>
          </a:p>
          <a:p>
            <a:pPr>
              <a:buNone/>
            </a:pPr>
            <a:r>
              <a:rPr lang="it-IT" dirty="0" smtClean="0"/>
              <a:t>Via </a:t>
            </a:r>
            <a:r>
              <a:rPr lang="it-IT" dirty="0" err="1" smtClean="0"/>
              <a:t>Saccardo</a:t>
            </a:r>
            <a:r>
              <a:rPr lang="it-IT" dirty="0" smtClean="0"/>
              <a:t>, 9</a:t>
            </a:r>
          </a:p>
          <a:p>
            <a:pPr>
              <a:buNone/>
            </a:pPr>
            <a:r>
              <a:rPr lang="it-IT" dirty="0" smtClean="0"/>
              <a:t>20134 Milano - Italy</a:t>
            </a:r>
          </a:p>
          <a:p>
            <a:pPr>
              <a:buNone/>
            </a:pPr>
            <a:r>
              <a:rPr lang="it-IT" dirty="0" err="1" smtClean="0"/>
              <a:t>tel</a:t>
            </a:r>
            <a:r>
              <a:rPr lang="it-IT" dirty="0" smtClean="0"/>
              <a:t> +39 0221006.1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further information on the meeting venue, please visit the website at </a:t>
            </a:r>
            <a:r>
              <a:rPr lang="it-IT" u="sng" dirty="0" smtClean="0"/>
              <a:t>www.ceiweb.it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How to reach CEI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5801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200" dirty="0" smtClean="0"/>
              <a:t> </a:t>
            </a:r>
            <a:endParaRPr lang="it-IT" sz="1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400" u="sng" dirty="0" smtClean="0"/>
              <a:t>From </a:t>
            </a:r>
            <a:r>
              <a:rPr lang="en-GB" sz="1400" b="1" u="sng" dirty="0" err="1" smtClean="0"/>
              <a:t>Malpensa</a:t>
            </a:r>
            <a:r>
              <a:rPr lang="en-GB" sz="1400" b="1" u="sng" dirty="0" smtClean="0"/>
              <a:t> Airport</a:t>
            </a:r>
            <a:r>
              <a:rPr lang="en-GB" sz="1400" dirty="0" smtClean="0"/>
              <a:t>: “</a:t>
            </a:r>
            <a:r>
              <a:rPr lang="en-GB" sz="1400" cap="small" dirty="0" err="1" smtClean="0"/>
              <a:t>Malpensa</a:t>
            </a:r>
            <a:r>
              <a:rPr lang="en-GB" sz="1400" cap="small" dirty="0" smtClean="0"/>
              <a:t> Express</a:t>
            </a:r>
            <a:r>
              <a:rPr lang="en-GB" sz="1400" dirty="0" smtClean="0"/>
              <a:t>” train to </a:t>
            </a:r>
            <a:r>
              <a:rPr lang="en-GB" sz="1400" i="1" dirty="0" err="1" smtClean="0"/>
              <a:t>Cadorna</a:t>
            </a:r>
            <a:r>
              <a:rPr lang="en-GB" sz="1400" i="1" dirty="0" smtClean="0"/>
              <a:t> North railway station </a:t>
            </a:r>
            <a:r>
              <a:rPr lang="en-GB" sz="1400" dirty="0" smtClean="0"/>
              <a:t>(times: from 5:00 to 23:00 every 30 minutes - running time: about 40 minutes) or “</a:t>
            </a:r>
            <a:r>
              <a:rPr lang="en-GB" sz="1400" cap="small" dirty="0" err="1" smtClean="0"/>
              <a:t>Malpensa</a:t>
            </a:r>
            <a:r>
              <a:rPr lang="en-GB" sz="1400" cap="small" dirty="0" smtClean="0"/>
              <a:t> Shuttle</a:t>
            </a:r>
            <a:r>
              <a:rPr lang="en-GB" sz="1400" dirty="0" smtClean="0"/>
              <a:t>” bus to </a:t>
            </a:r>
            <a:r>
              <a:rPr lang="en-GB" sz="1400" i="1" dirty="0" smtClean="0"/>
              <a:t>Milano </a:t>
            </a:r>
            <a:r>
              <a:rPr lang="en-GB" sz="1400" i="1" dirty="0" err="1" smtClean="0"/>
              <a:t>Centrale</a:t>
            </a:r>
            <a:r>
              <a:rPr lang="en-GB" sz="1400" i="1" dirty="0" smtClean="0"/>
              <a:t> railway station</a:t>
            </a:r>
            <a:r>
              <a:rPr lang="en-GB" sz="1400" dirty="0" smtClean="0"/>
              <a:t>. From both railway stations         underground line n°2 (green) headed </a:t>
            </a:r>
            <a:r>
              <a:rPr lang="en-GB" sz="1400" i="1" dirty="0" err="1" smtClean="0"/>
              <a:t>Gessate</a:t>
            </a:r>
            <a:r>
              <a:rPr lang="en-GB" sz="1400" dirty="0" smtClean="0"/>
              <a:t>, </a:t>
            </a:r>
            <a:r>
              <a:rPr lang="en-GB" sz="1400" i="1" dirty="0" err="1" smtClean="0"/>
              <a:t>Cascina</a:t>
            </a:r>
            <a:r>
              <a:rPr lang="en-GB" sz="1400" dirty="0" smtClean="0"/>
              <a:t> </a:t>
            </a:r>
            <a:r>
              <a:rPr lang="en-GB" sz="1400" i="1" dirty="0" err="1" smtClean="0"/>
              <a:t>Gobba</a:t>
            </a:r>
            <a:r>
              <a:rPr lang="en-GB" sz="1400" dirty="0" smtClean="0"/>
              <a:t> or </a:t>
            </a:r>
            <a:r>
              <a:rPr lang="en-GB" sz="1400" i="1" dirty="0" err="1" smtClean="0"/>
              <a:t>Cologno</a:t>
            </a:r>
            <a:r>
              <a:rPr lang="en-GB" sz="1400" i="1" dirty="0" smtClean="0"/>
              <a:t> Nord</a:t>
            </a:r>
            <a:r>
              <a:rPr lang="en-GB" sz="1400" dirty="0" smtClean="0"/>
              <a:t>, get off at  </a:t>
            </a:r>
            <a:r>
              <a:rPr lang="en-GB" sz="1400" i="1" dirty="0" err="1" smtClean="0"/>
              <a:t>Lambrate</a:t>
            </a:r>
            <a:r>
              <a:rPr lang="en-GB" sz="1400" i="1" dirty="0" smtClean="0"/>
              <a:t> FS </a:t>
            </a:r>
            <a:r>
              <a:rPr lang="en-GB" sz="1400" dirty="0" smtClean="0"/>
              <a:t>stop. (</a:t>
            </a:r>
            <a:r>
              <a:rPr lang="en-GB" sz="1400" dirty="0" smtClean="0">
                <a:hlinkClick r:id="rId2"/>
              </a:rPr>
              <a:t>http://www.milanomalpensa1.eu/en/accessibility-and-parking/means-of-transport/arriving-by-train</a:t>
            </a:r>
            <a:r>
              <a:rPr lang="en-GB" sz="1400" dirty="0" smtClean="0"/>
              <a:t>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1400" u="sng" dirty="0" smtClean="0"/>
              <a:t>From </a:t>
            </a:r>
            <a:r>
              <a:rPr lang="en-GB" sz="1400" b="1" u="sng" dirty="0" err="1" smtClean="0"/>
              <a:t>Linate</a:t>
            </a:r>
            <a:r>
              <a:rPr lang="en-GB" sz="1400" b="1" u="sng" dirty="0" smtClean="0"/>
              <a:t> Airport</a:t>
            </a:r>
            <a:r>
              <a:rPr lang="en-GB" sz="1400" dirty="0" smtClean="0"/>
              <a:t>: </a:t>
            </a:r>
            <a:r>
              <a:rPr lang="it-IT" sz="1400" dirty="0" smtClean="0"/>
              <a:t>taxi  or a</a:t>
            </a:r>
            <a:r>
              <a:rPr lang="en-US" sz="1400" dirty="0" err="1" smtClean="0"/>
              <a:t>irport</a:t>
            </a:r>
            <a:r>
              <a:rPr lang="en-US" sz="1400" dirty="0" smtClean="0"/>
              <a:t> bus to </a:t>
            </a:r>
            <a:r>
              <a:rPr lang="en-GB" sz="1400" i="1" dirty="0" smtClean="0"/>
              <a:t>Milano </a:t>
            </a:r>
            <a:r>
              <a:rPr lang="en-GB" sz="1400" i="1" dirty="0" err="1" smtClean="0"/>
              <a:t>Centrale</a:t>
            </a:r>
            <a:r>
              <a:rPr lang="en-GB" sz="1400" i="1" dirty="0" smtClean="0"/>
              <a:t> </a:t>
            </a:r>
            <a:r>
              <a:rPr lang="en-US" sz="1400" dirty="0" smtClean="0"/>
              <a:t>railway station every 30 minutes (</a:t>
            </a:r>
            <a:r>
              <a:rPr lang="it-IT" sz="1400" dirty="0" smtClean="0">
                <a:hlinkClick r:id="rId3"/>
              </a:rPr>
              <a:t>http://www.autostradale.it/pdf/ORARIO_STARFLY_AL_PUBBLICO_010909.pdf</a:t>
            </a:r>
            <a:r>
              <a:rPr lang="it-IT" sz="1400" dirty="0" smtClean="0"/>
              <a:t>)</a:t>
            </a:r>
          </a:p>
          <a:p>
            <a:pPr>
              <a:spcAft>
                <a:spcPts val="2400"/>
              </a:spcAft>
            </a:pPr>
            <a:r>
              <a:rPr lang="en-GB" sz="1400" u="sng" dirty="0" smtClean="0"/>
              <a:t>From </a:t>
            </a:r>
            <a:r>
              <a:rPr lang="en-GB" sz="1400" b="1" u="sng" dirty="0" err="1" smtClean="0"/>
              <a:t>Orio</a:t>
            </a:r>
            <a:r>
              <a:rPr lang="en-GB" sz="1400" b="1" u="sng" dirty="0" smtClean="0"/>
              <a:t> al </a:t>
            </a:r>
            <a:r>
              <a:rPr lang="en-GB" sz="1400" b="1" u="sng" dirty="0" err="1" smtClean="0"/>
              <a:t>Serio</a:t>
            </a:r>
            <a:r>
              <a:rPr lang="en-GB" sz="1400" b="1" u="sng" dirty="0" smtClean="0"/>
              <a:t> Airport</a:t>
            </a:r>
            <a:r>
              <a:rPr lang="en-GB" sz="1400" dirty="0" smtClean="0"/>
              <a:t>: “</a:t>
            </a:r>
            <a:r>
              <a:rPr lang="en-GB" sz="1400" cap="small" dirty="0" err="1" smtClean="0"/>
              <a:t>Autostradale</a:t>
            </a:r>
            <a:r>
              <a:rPr lang="en-GB" sz="1400" dirty="0" smtClean="0"/>
              <a:t>” bus (timetable and information: </a:t>
            </a:r>
            <a:r>
              <a:rPr lang="it-IT" sz="1400" dirty="0" smtClean="0">
                <a:hlinkClick r:id="rId4"/>
              </a:rPr>
              <a:t>www.autostradale.it</a:t>
            </a:r>
            <a:r>
              <a:rPr lang="it-IT" sz="1400" dirty="0" smtClean="0"/>
              <a:t>) </a:t>
            </a:r>
            <a:r>
              <a:rPr lang="en-GB" sz="1400" dirty="0" smtClean="0"/>
              <a:t>to </a:t>
            </a:r>
            <a:r>
              <a:rPr lang="en-GB" sz="1400" i="1" dirty="0" smtClean="0"/>
              <a:t>Milano </a:t>
            </a:r>
            <a:r>
              <a:rPr lang="en-GB" sz="1400" i="1" dirty="0" err="1" smtClean="0"/>
              <a:t>Lambrate</a:t>
            </a:r>
            <a:r>
              <a:rPr lang="en-GB" sz="1400" i="1" dirty="0" smtClean="0"/>
              <a:t> railway station </a:t>
            </a:r>
            <a:r>
              <a:rPr lang="en-GB" sz="1400" dirty="0" smtClean="0"/>
              <a:t>or to </a:t>
            </a:r>
            <a:r>
              <a:rPr lang="en-GB" sz="1400" i="1" dirty="0" smtClean="0"/>
              <a:t>Milano </a:t>
            </a:r>
            <a:r>
              <a:rPr lang="en-GB" sz="1400" i="1" dirty="0" err="1" smtClean="0"/>
              <a:t>Centrale</a:t>
            </a:r>
            <a:r>
              <a:rPr lang="en-GB" sz="1400" i="1" dirty="0" smtClean="0"/>
              <a:t> railway station</a:t>
            </a:r>
            <a:r>
              <a:rPr lang="en-GB" sz="1400" dirty="0" smtClean="0"/>
              <a:t>          underground line n°2 (green) headed either </a:t>
            </a:r>
            <a:r>
              <a:rPr lang="en-GB" sz="1400" dirty="0" err="1" smtClean="0"/>
              <a:t>Gessate</a:t>
            </a:r>
            <a:r>
              <a:rPr lang="en-GB" sz="1400" dirty="0" smtClean="0"/>
              <a:t>, </a:t>
            </a:r>
            <a:r>
              <a:rPr lang="en-GB" sz="1400" dirty="0" err="1" smtClean="0"/>
              <a:t>Gobba</a:t>
            </a:r>
            <a:r>
              <a:rPr lang="en-GB" sz="1400" dirty="0" smtClean="0"/>
              <a:t> e </a:t>
            </a:r>
            <a:r>
              <a:rPr lang="en-GB" sz="1400" dirty="0" err="1" smtClean="0"/>
              <a:t>Cologno</a:t>
            </a:r>
            <a:r>
              <a:rPr lang="en-GB" sz="1400" dirty="0" smtClean="0"/>
              <a:t> Nord, </a:t>
            </a:r>
            <a:r>
              <a:rPr lang="en-GB" sz="1400" i="1" dirty="0" err="1" smtClean="0"/>
              <a:t>Lambrate</a:t>
            </a:r>
            <a:r>
              <a:rPr lang="en-GB" sz="1400" i="1" dirty="0" smtClean="0"/>
              <a:t> FS </a:t>
            </a:r>
            <a:r>
              <a:rPr lang="en-GB" sz="1400" dirty="0" smtClean="0"/>
              <a:t>stop</a:t>
            </a:r>
            <a:r>
              <a:rPr lang="en-GB" sz="1400" i="1" dirty="0" smtClean="0"/>
              <a:t>.</a:t>
            </a:r>
            <a:endParaRPr lang="it-IT" sz="1400" dirty="0" smtClean="0"/>
          </a:p>
          <a:p>
            <a:pPr lvl="0">
              <a:spcBef>
                <a:spcPts val="3600"/>
              </a:spcBef>
              <a:spcAft>
                <a:spcPts val="600"/>
              </a:spcAft>
            </a:pPr>
            <a:r>
              <a:rPr lang="en-GB" sz="1400" dirty="0" smtClean="0"/>
              <a:t>ARRIVING AT CEI BY CAR: </a:t>
            </a:r>
            <a:r>
              <a:rPr lang="en-US" sz="1400" dirty="0" smtClean="0"/>
              <a:t>CEI can be easily reached by car        to reach </a:t>
            </a:r>
            <a:r>
              <a:rPr lang="en-GB" sz="1400" dirty="0" smtClean="0"/>
              <a:t>CEI </a:t>
            </a:r>
            <a:r>
              <a:rPr lang="en-US" sz="1400" dirty="0" smtClean="0"/>
              <a:t>by motorway, take the </a:t>
            </a:r>
            <a:r>
              <a:rPr lang="en-US" sz="1400" i="1" dirty="0" err="1" smtClean="0"/>
              <a:t>Tangenziale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Est</a:t>
            </a:r>
            <a:r>
              <a:rPr lang="en-US" sz="1400" i="1" dirty="0" smtClean="0"/>
              <a:t> </a:t>
            </a:r>
            <a:r>
              <a:rPr lang="en-US" sz="1400" dirty="0" smtClean="0"/>
              <a:t>(A51) to the </a:t>
            </a:r>
            <a:r>
              <a:rPr lang="en-US" sz="1400" i="1" dirty="0" err="1" smtClean="0"/>
              <a:t>Rubattino</a:t>
            </a:r>
            <a:r>
              <a:rPr lang="en-US" sz="1400" dirty="0" smtClean="0"/>
              <a:t> exit and take the direction </a:t>
            </a:r>
            <a:r>
              <a:rPr lang="it-IT" sz="1400" dirty="0" smtClean="0"/>
              <a:t>Via </a:t>
            </a:r>
            <a:r>
              <a:rPr lang="it-IT" sz="1400" dirty="0" err="1" smtClean="0"/>
              <a:t>Saccardo</a:t>
            </a:r>
            <a:r>
              <a:rPr lang="it-IT" sz="1400" dirty="0" smtClean="0"/>
              <a:t>.</a:t>
            </a:r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1400" b="1" dirty="0" smtClean="0"/>
              <a:t>	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it-IT" sz="1400" dirty="0" smtClean="0"/>
          </a:p>
          <a:p>
            <a:pPr marL="266700" indent="-247650" algn="just">
              <a:buNone/>
            </a:pP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6084168" y="357301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4067944" y="206084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5076056" y="4797152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How to reach CEI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58011"/>
          </a:xfrm>
        </p:spPr>
        <p:txBody>
          <a:bodyPr>
            <a:normAutofit/>
          </a:bodyPr>
          <a:lstStyle/>
          <a:p>
            <a:pPr marL="266700" indent="0" algn="just">
              <a:buNone/>
              <a:tabLst>
                <a:tab pos="7800975" algn="l"/>
              </a:tabLst>
            </a:pPr>
            <a:r>
              <a:rPr lang="en-GB" sz="1400" dirty="0" smtClean="0"/>
              <a:t>(</a:t>
            </a:r>
            <a:r>
              <a:rPr lang="en-GB" sz="1400" b="1" dirty="0" smtClean="0"/>
              <a:t>D</a:t>
            </a:r>
            <a:r>
              <a:rPr lang="en-GB" sz="1400" dirty="0" smtClean="0"/>
              <a:t>) </a:t>
            </a:r>
            <a:r>
              <a:rPr lang="en-GB" sz="1400" b="1" dirty="0" smtClean="0"/>
              <a:t>From </a:t>
            </a:r>
            <a:r>
              <a:rPr lang="en-GB" sz="1400" b="1" dirty="0" err="1" smtClean="0"/>
              <a:t>Lambrate</a:t>
            </a:r>
            <a:r>
              <a:rPr lang="en-GB" sz="1400" b="1" dirty="0" smtClean="0"/>
              <a:t> FS (underground and railway)</a:t>
            </a:r>
            <a:r>
              <a:rPr lang="en-GB" sz="1400" dirty="0" smtClean="0"/>
              <a:t>:</a:t>
            </a:r>
            <a:r>
              <a:rPr lang="en-GB" sz="1400" b="1" dirty="0" smtClean="0"/>
              <a:t> </a:t>
            </a:r>
            <a:r>
              <a:rPr lang="en-GB" sz="1400" dirty="0" smtClean="0"/>
              <a:t> CEI can be easily reached by walk (about 10 minutes) following the red line on the map below.</a:t>
            </a:r>
            <a:endParaRPr lang="it-IT" sz="3600" dirty="0"/>
          </a:p>
        </p:txBody>
      </p:sp>
      <p:pic>
        <p:nvPicPr>
          <p:cNvPr id="6" name="Immagine 5" descr="ceilambra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73448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Milan Metro map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pic>
        <p:nvPicPr>
          <p:cNvPr id="4" name="Picture 2" descr="http://www.atm-mi.it/it/ViaggiaConNoi/Documents/RETE-METRO_feb_2012_mob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89036"/>
            <a:ext cx="8712969" cy="5668964"/>
          </a:xfrm>
          <a:prstGeom prst="rect">
            <a:avLst/>
          </a:prstGeom>
          <a:noFill/>
        </p:spPr>
      </p:pic>
      <p:sp>
        <p:nvSpPr>
          <p:cNvPr id="6" name="Ovale 5"/>
          <p:cNvSpPr/>
          <p:nvPr/>
        </p:nvSpPr>
        <p:spPr>
          <a:xfrm>
            <a:off x="6876256" y="3933056"/>
            <a:ext cx="648072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su 8"/>
          <p:cNvSpPr/>
          <p:nvPr/>
        </p:nvSpPr>
        <p:spPr>
          <a:xfrm rot="18513833">
            <a:off x="7698267" y="4015330"/>
            <a:ext cx="188905" cy="720080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How to book the hotels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 noChangeAspect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For reservation, each participant is requested to book directly to the hotel as indicated in the following pages.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Bookings shall be made within 30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November 2012.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400" b="1" dirty="0" smtClean="0"/>
              <a:t>After that date the pre-booked rooms will not be guaranteed.</a:t>
            </a:r>
            <a:endParaRPr lang="it-IT" sz="2400" dirty="0" smtClean="0"/>
          </a:p>
          <a:p>
            <a:pPr>
              <a:buNone/>
            </a:pPr>
            <a:r>
              <a:rPr lang="en-GB" sz="2500" b="1" dirty="0" smtClean="0"/>
              <a:t> </a:t>
            </a:r>
            <a:endParaRPr lang="it-IT" sz="2500" dirty="0" smtClean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Hotels</a:t>
            </a:r>
            <a:endParaRPr lang="it-IT" sz="4000" b="1" dirty="0" smtClean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GB" sz="1400" b="1" dirty="0" smtClean="0"/>
              <a:t>HOTEL ECHO (****1</a:t>
            </a:r>
            <a:r>
              <a:rPr lang="en-GB" sz="1400" b="1" baseline="30000" dirty="0" smtClean="0"/>
              <a:t>st</a:t>
            </a:r>
            <a:r>
              <a:rPr lang="en-GB" sz="1400" b="1" dirty="0" smtClean="0"/>
              <a:t> Cat)</a:t>
            </a:r>
            <a:endParaRPr lang="it-IT" sz="1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GB" sz="1400" dirty="0" err="1" smtClean="0"/>
              <a:t>Viale</a:t>
            </a:r>
            <a:r>
              <a:rPr lang="en-GB" sz="1400" dirty="0" smtClean="0"/>
              <a:t> Andrea </a:t>
            </a:r>
            <a:r>
              <a:rPr lang="en-GB" sz="1400" dirty="0" err="1" smtClean="0"/>
              <a:t>Doria</a:t>
            </a:r>
            <a:r>
              <a:rPr lang="en-GB" sz="1400" dirty="0" smtClean="0"/>
              <a:t> 4 - </a:t>
            </a:r>
            <a:r>
              <a:rPr lang="it-IT" sz="1400" dirty="0" smtClean="0"/>
              <a:t>20124 MILANO</a:t>
            </a:r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1400" dirty="0" smtClean="0"/>
              <a:t>Tel. +39 02 6789</a:t>
            </a:r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1400" dirty="0" smtClean="0"/>
              <a:t>e-mail: </a:t>
            </a:r>
            <a:r>
              <a:rPr lang="it-IT" sz="1400" dirty="0" smtClean="0">
                <a:hlinkClick r:id="rId2"/>
              </a:rPr>
              <a:t>reservations.echo.mi@starhotels.it</a:t>
            </a:r>
            <a:endParaRPr lang="it-IT" sz="1400" dirty="0" smtClean="0"/>
          </a:p>
          <a:p>
            <a:pPr>
              <a:spcBef>
                <a:spcPts val="0"/>
              </a:spcBef>
              <a:buNone/>
            </a:pPr>
            <a:endParaRPr lang="it-IT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 smtClean="0"/>
              <a:t>The hotel is located exactly opposite the Central Railway Station, few minutes from the city centre by underground. To reach CEI we suggest to take underground line 2 (green) at </a:t>
            </a:r>
            <a:r>
              <a:rPr lang="en-GB" sz="1200" dirty="0" err="1" smtClean="0"/>
              <a:t>Centrale</a:t>
            </a:r>
            <a:r>
              <a:rPr lang="en-GB" sz="1200" dirty="0" smtClean="0"/>
              <a:t> FS (direction </a:t>
            </a:r>
            <a:r>
              <a:rPr lang="en-GB" sz="1200" dirty="0" err="1" smtClean="0"/>
              <a:t>Cologno</a:t>
            </a:r>
            <a:r>
              <a:rPr lang="en-GB" sz="1200" dirty="0" smtClean="0"/>
              <a:t>, </a:t>
            </a:r>
            <a:r>
              <a:rPr lang="en-GB" sz="1200" dirty="0" err="1" smtClean="0"/>
              <a:t>Gobba</a:t>
            </a:r>
            <a:r>
              <a:rPr lang="en-GB" sz="1200" dirty="0" smtClean="0"/>
              <a:t> or </a:t>
            </a:r>
            <a:r>
              <a:rPr lang="en-GB" sz="1200" dirty="0" err="1" smtClean="0"/>
              <a:t>Gessate</a:t>
            </a:r>
            <a:r>
              <a:rPr lang="en-GB" sz="1200" dirty="0" smtClean="0"/>
              <a:t>) and get off at </a:t>
            </a:r>
            <a:r>
              <a:rPr lang="en-GB" sz="1200" dirty="0" err="1" smtClean="0"/>
              <a:t>Lambrate</a:t>
            </a:r>
            <a:r>
              <a:rPr lang="en-GB" sz="1200" dirty="0" smtClean="0"/>
              <a:t> FS. From here the meeting point can be reached by walk for 10 minutes (see map enclosed).</a:t>
            </a:r>
            <a:endParaRPr lang="it-IT" sz="1200" dirty="0" smtClean="0"/>
          </a:p>
          <a:p>
            <a:pPr>
              <a:spcBef>
                <a:spcPts val="600"/>
              </a:spcBef>
              <a:buNone/>
            </a:pPr>
            <a:r>
              <a:rPr lang="en-GB" sz="1200" u="sng" dirty="0" smtClean="0">
                <a:hlinkClick r:id="rId3" action="ppaction://hlinkfile"/>
              </a:rPr>
              <a:t>For reservation, each participant is requested to fill and send the attached reservation form directly to the hotel</a:t>
            </a:r>
            <a:r>
              <a:rPr lang="en-GB" sz="1200" dirty="0" smtClean="0"/>
              <a:t>.</a:t>
            </a:r>
            <a:endParaRPr lang="it-IT" sz="12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endParaRPr lang="it-IT" sz="1400" b="1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1400" b="1" dirty="0" smtClean="0"/>
              <a:t>HOTEL RITZ (****) </a:t>
            </a:r>
            <a:endParaRPr lang="it-IT" sz="1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1400" dirty="0" smtClean="0"/>
              <a:t>Via </a:t>
            </a:r>
            <a:r>
              <a:rPr lang="it-IT" sz="1400" dirty="0" err="1" smtClean="0"/>
              <a:t>Spallanzani</a:t>
            </a:r>
            <a:r>
              <a:rPr lang="it-IT" sz="1400" dirty="0" smtClean="0"/>
              <a:t> 40 – 20129 Milano</a:t>
            </a:r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1400" dirty="0" smtClean="0"/>
              <a:t>Tel. +39 02 2055 </a:t>
            </a:r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GB" sz="1400" dirty="0" smtClean="0"/>
              <a:t>email: </a:t>
            </a:r>
            <a:r>
              <a:rPr lang="en-GB" sz="1400" dirty="0" smtClean="0">
                <a:hlinkClick r:id="rId4"/>
              </a:rPr>
              <a:t>ritz.mi@starhotels.it</a:t>
            </a:r>
            <a:endParaRPr lang="en-GB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 </a:t>
            </a:r>
            <a:endParaRPr lang="it-IT" sz="1200" dirty="0" smtClean="0"/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GB" sz="1200" dirty="0" smtClean="0"/>
              <a:t>The </a:t>
            </a:r>
            <a:r>
              <a:rPr lang="en-GB" sz="1200" dirty="0" err="1" smtClean="0"/>
              <a:t>Starhotels</a:t>
            </a:r>
            <a:r>
              <a:rPr lang="en-GB" sz="1200" dirty="0" smtClean="0"/>
              <a:t> Ritz is close to </a:t>
            </a:r>
            <a:r>
              <a:rPr lang="en-GB" sz="1200" dirty="0" err="1" smtClean="0"/>
              <a:t>Corso</a:t>
            </a:r>
            <a:r>
              <a:rPr lang="en-GB" sz="1200" dirty="0" smtClean="0"/>
              <a:t> Buenos Aires and a few minutes from the Metro station Lima (MM1 – Red Line). To reach CEI from subway station Lima (MM1 – Red Line), choose direction Sesto FS and after one stop, change at Loreto; take MM2 – Green Line (direction </a:t>
            </a:r>
            <a:r>
              <a:rPr lang="en-GB" sz="1200" dirty="0" err="1" smtClean="0"/>
              <a:t>Cascina</a:t>
            </a:r>
            <a:r>
              <a:rPr lang="en-GB" sz="1200" dirty="0" smtClean="0"/>
              <a:t> </a:t>
            </a:r>
            <a:r>
              <a:rPr lang="en-GB" sz="1200" dirty="0" err="1" smtClean="0"/>
              <a:t>Gobba</a:t>
            </a:r>
            <a:r>
              <a:rPr lang="en-GB" sz="1200" dirty="0" smtClean="0"/>
              <a:t> or </a:t>
            </a:r>
            <a:r>
              <a:rPr lang="en-GB" sz="1200" dirty="0" err="1" smtClean="0"/>
              <a:t>Cologno</a:t>
            </a:r>
            <a:r>
              <a:rPr lang="en-GB" sz="1200" dirty="0" smtClean="0"/>
              <a:t> Nord or </a:t>
            </a:r>
            <a:r>
              <a:rPr lang="en-GB" sz="1200" dirty="0" err="1" smtClean="0"/>
              <a:t>Gessate</a:t>
            </a:r>
            <a:r>
              <a:rPr lang="en-GB" sz="1200" dirty="0" smtClean="0"/>
              <a:t>) and after 2 stops get off at </a:t>
            </a:r>
            <a:r>
              <a:rPr lang="en-GB" sz="1200" dirty="0" err="1" smtClean="0"/>
              <a:t>Lambrate</a:t>
            </a:r>
            <a:r>
              <a:rPr lang="en-GB" sz="1200" dirty="0" smtClean="0"/>
              <a:t> FS. From here the meeting point can be reached by walk in 10 minutes (see map enclosed).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GB" sz="1200" u="sng" dirty="0" smtClean="0">
                <a:hlinkClick r:id="rId5" action="ppaction://hlinkfile"/>
              </a:rPr>
              <a:t>For reservation, each participant is requested to fill and send the attached reservation form directly to the hotel</a:t>
            </a:r>
            <a:r>
              <a:rPr lang="en-GB" sz="1200" dirty="0" smtClean="0"/>
              <a:t>.</a:t>
            </a:r>
            <a:endParaRPr lang="it-IT" sz="12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850106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Gill Sans MT" pitchFamily="34" charset="0"/>
              </a:rPr>
              <a:t>Hotels</a:t>
            </a:r>
            <a:endParaRPr lang="it-IT" sz="4000" b="1" dirty="0">
              <a:latin typeface="Gill Sans MT" pitchFamily="34" charset="0"/>
            </a:endParaRPr>
          </a:p>
        </p:txBody>
      </p:sp>
      <p:sp>
        <p:nvSpPr>
          <p:cNvPr id="5" name="Segnaposto contenuto 4"/>
          <p:cNvSpPr>
            <a:spLocks noGrp="1" noChangeAspect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500" b="1" dirty="0" smtClean="0"/>
              <a:t>DORIA GRAND HOTEL (****)</a:t>
            </a:r>
            <a:endParaRPr lang="it-IT" sz="25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2500" dirty="0" smtClean="0"/>
              <a:t>Via A. Doria, 22 – </a:t>
            </a:r>
            <a:r>
              <a:rPr lang="en-US" sz="2500" dirty="0" smtClean="0"/>
              <a:t>20124 Milano</a:t>
            </a:r>
            <a:endParaRPr lang="it-IT" sz="25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500" dirty="0" smtClean="0"/>
              <a:t>Tel. +39 02 67 411 411 </a:t>
            </a:r>
            <a:endParaRPr lang="it-IT" sz="25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500" dirty="0" smtClean="0"/>
              <a:t>Email: </a:t>
            </a:r>
            <a:r>
              <a:rPr lang="en-US" sz="2500" dirty="0" smtClean="0">
                <a:hlinkClick r:id="rId2"/>
              </a:rPr>
              <a:t>prenotazioni.doriagrandhotel@adihotels.com</a:t>
            </a:r>
            <a:endParaRPr lang="it-IT" sz="2500" dirty="0" smtClean="0"/>
          </a:p>
          <a:p>
            <a:pPr marL="85725" indent="-85725">
              <a:spcBef>
                <a:spcPts val="0"/>
              </a:spcBef>
              <a:buNone/>
            </a:pPr>
            <a:endParaRPr lang="en-GB" sz="1400" b="1" dirty="0" smtClean="0"/>
          </a:p>
          <a:p>
            <a:pPr marL="85725" indent="-85725">
              <a:buNone/>
            </a:pPr>
            <a:r>
              <a:rPr lang="en-GB" sz="2200" dirty="0" smtClean="0"/>
              <a:t>Price of a classic room (double use as single) including breakfast, service and VAT:  € 123,00</a:t>
            </a:r>
            <a:endParaRPr lang="it-IT" sz="22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GB" sz="2200" dirty="0" smtClean="0"/>
              <a:t>The hotel is located near the Central Railway Station, few minutes from the city centre by underground. To reach CEI we suggest to take underground line 2 (green) at </a:t>
            </a:r>
            <a:r>
              <a:rPr lang="en-GB" sz="2200" dirty="0" err="1" smtClean="0"/>
              <a:t>Caiazzo</a:t>
            </a:r>
            <a:r>
              <a:rPr lang="en-GB" sz="2200" dirty="0" smtClean="0"/>
              <a:t> (direction </a:t>
            </a:r>
            <a:r>
              <a:rPr lang="en-GB" sz="2200" dirty="0" err="1" smtClean="0"/>
              <a:t>Cologno</a:t>
            </a:r>
            <a:r>
              <a:rPr lang="en-GB" sz="2200" dirty="0" smtClean="0"/>
              <a:t>, </a:t>
            </a:r>
            <a:r>
              <a:rPr lang="en-GB" sz="2200" dirty="0" err="1" smtClean="0"/>
              <a:t>Gobba</a:t>
            </a:r>
            <a:r>
              <a:rPr lang="en-GB" sz="2200" dirty="0" smtClean="0"/>
              <a:t> or </a:t>
            </a:r>
            <a:r>
              <a:rPr lang="en-GB" sz="2200" dirty="0" err="1" smtClean="0"/>
              <a:t>Gessate</a:t>
            </a:r>
            <a:r>
              <a:rPr lang="en-GB" sz="2200" dirty="0" smtClean="0"/>
              <a:t>) and get off at </a:t>
            </a:r>
            <a:r>
              <a:rPr lang="en-GB" sz="2200" dirty="0" err="1" smtClean="0"/>
              <a:t>Lambrate</a:t>
            </a:r>
            <a:r>
              <a:rPr lang="en-GB" sz="2200" dirty="0" smtClean="0"/>
              <a:t> FS. From here the meeting point can be reached by walk in 10 minutes (see map enclosed).</a:t>
            </a:r>
            <a:endParaRPr lang="it-IT" sz="22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GB" sz="2200" u="sng" dirty="0" smtClean="0"/>
              <a:t>Reservation: each participant is requested to book directly the hotel indicating “CEI Agreement/</a:t>
            </a:r>
            <a:r>
              <a:rPr lang="en-GB" sz="2200" u="sng" dirty="0" err="1" smtClean="0"/>
              <a:t>Convenzione</a:t>
            </a:r>
            <a:r>
              <a:rPr lang="en-GB" sz="2200" u="sng" dirty="0" smtClean="0"/>
              <a:t> CEI” in order to obtain the special price</a:t>
            </a:r>
            <a:r>
              <a:rPr lang="en-GB" sz="2500" dirty="0" smtClean="0"/>
              <a:t>.</a:t>
            </a:r>
            <a:r>
              <a:rPr lang="en-GB" sz="2500" u="sng" dirty="0" smtClean="0"/>
              <a:t> </a:t>
            </a:r>
            <a:endParaRPr lang="it-IT" sz="2500" u="sng" dirty="0" smtClean="0"/>
          </a:p>
          <a:p>
            <a:pPr>
              <a:buNone/>
            </a:pPr>
            <a:r>
              <a:rPr lang="en-GB" sz="2500" b="1" dirty="0" smtClean="0"/>
              <a:t> </a:t>
            </a:r>
            <a:endParaRPr lang="it-IT" sz="2500" dirty="0" smtClean="0"/>
          </a:p>
          <a:p>
            <a:pPr>
              <a:buNone/>
            </a:pPr>
            <a:endParaRPr lang="it-IT" sz="14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2500" b="1" dirty="0" smtClean="0"/>
              <a:t>HOTEL GAMMA (***)</a:t>
            </a:r>
            <a:endParaRPr lang="it-IT" sz="2500" dirty="0" smtClean="0"/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2500" dirty="0" smtClean="0"/>
              <a:t>Via Valvassori Peroni 85 - 20133 MILANO</a:t>
            </a:r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2500" dirty="0" smtClean="0"/>
              <a:t>Tel.  +39 02 26413152</a:t>
            </a:r>
          </a:p>
          <a:p>
            <a:pPr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2500" dirty="0" smtClean="0"/>
              <a:t>e-mail: </a:t>
            </a:r>
            <a:r>
              <a:rPr lang="it-IT" sz="2500" u="sng" dirty="0" smtClean="0">
                <a:hlinkClick r:id="rId3"/>
              </a:rPr>
              <a:t>info@hotelgammamilano.it</a:t>
            </a:r>
            <a:endParaRPr lang="it-IT" sz="2500" u="sng" dirty="0" smtClean="0"/>
          </a:p>
          <a:p>
            <a:pPr>
              <a:spcBef>
                <a:spcPts val="600"/>
              </a:spcBef>
              <a:buNone/>
            </a:pPr>
            <a:r>
              <a:rPr lang="en-GB" sz="2200" dirty="0" smtClean="0"/>
              <a:t>Price of a single room including breakfast, service and VAT: € 80</a:t>
            </a:r>
            <a:endParaRPr lang="it-IT" sz="2200" dirty="0" smtClean="0"/>
          </a:p>
          <a:p>
            <a:pPr>
              <a:spcBef>
                <a:spcPts val="600"/>
              </a:spcBef>
              <a:buNone/>
            </a:pPr>
            <a:r>
              <a:rPr lang="en-GB" sz="2200" dirty="0" smtClean="0"/>
              <a:t>Price of a room (double use as single) including breakfast, service and VAT: € 95</a:t>
            </a:r>
            <a:endParaRPr lang="it-IT" sz="2200" dirty="0" smtClean="0"/>
          </a:p>
          <a:p>
            <a:pPr>
              <a:spcBef>
                <a:spcPts val="600"/>
              </a:spcBef>
              <a:buNone/>
            </a:pPr>
            <a:r>
              <a:rPr lang="en-GB" sz="2200" dirty="0" smtClean="0"/>
              <a:t>Price of a double room including breakfast, service and VAT: € 120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200" dirty="0" smtClean="0"/>
              <a:t>The hotel is located near FS </a:t>
            </a:r>
            <a:r>
              <a:rPr lang="en-GB" sz="2200" dirty="0" err="1" smtClean="0"/>
              <a:t>Lambrate</a:t>
            </a:r>
            <a:r>
              <a:rPr lang="en-GB" sz="2200" dirty="0" smtClean="0"/>
              <a:t> Railway Station. From here the meeting point can be reached by walk for 10 minutes (see enclosed map).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200" u="sng" dirty="0" smtClean="0"/>
              <a:t>For reservation, each participant is requested to book directly the hotel indicating “CEI Agreement/</a:t>
            </a:r>
            <a:r>
              <a:rPr lang="en-GB" sz="2200" u="sng" dirty="0" err="1" smtClean="0"/>
              <a:t>Convenzione</a:t>
            </a:r>
            <a:r>
              <a:rPr lang="en-GB" sz="2200" u="sng" dirty="0" smtClean="0"/>
              <a:t> CEI” in order to obtain the special price</a:t>
            </a:r>
            <a:r>
              <a:rPr lang="en-GB" sz="2200" dirty="0" smtClean="0"/>
              <a:t>.</a:t>
            </a:r>
            <a:r>
              <a:rPr lang="en-GB" sz="2200" u="sng" dirty="0" smtClean="0"/>
              <a:t> </a:t>
            </a:r>
            <a:endParaRPr lang="it-IT" sz="2200" u="sng" dirty="0" smtClean="0"/>
          </a:p>
          <a:p>
            <a:pPr>
              <a:buNone/>
            </a:pP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675</Words>
  <Application>Microsoft Office PowerPoint</Application>
  <PresentationFormat>On-screen Show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di Office</vt:lpstr>
      <vt:lpstr>IEC TC 34 Panels to be held in Milan hosted by the Italian National Committee - CEI </vt:lpstr>
      <vt:lpstr>Meeting schedule </vt:lpstr>
      <vt:lpstr>Meeting Venue</vt:lpstr>
      <vt:lpstr>How to reach CEI</vt:lpstr>
      <vt:lpstr>How to reach CEI</vt:lpstr>
      <vt:lpstr>Milan Metro map</vt:lpstr>
      <vt:lpstr>How to book the hotels</vt:lpstr>
      <vt:lpstr>Hotels</vt:lpstr>
      <vt:lpstr>Hotels</vt:lpstr>
      <vt:lpstr>Practical information</vt:lpstr>
      <vt:lpstr>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IEC TC 34 Panels to be held in Milan hosted by Italian national committe - CEI</dc:title>
  <dc:creator>Franco Rusnati</dc:creator>
  <cp:lastModifiedBy>Moira Mathers</cp:lastModifiedBy>
  <cp:revision>138</cp:revision>
  <dcterms:created xsi:type="dcterms:W3CDTF">2012-07-10T15:52:52Z</dcterms:created>
  <dcterms:modified xsi:type="dcterms:W3CDTF">2012-12-06T11:00:40Z</dcterms:modified>
</cp:coreProperties>
</file>